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  <p:sldMasterId id="2147483704" r:id="rId16"/>
  </p:sldMasterIdLst>
  <p:notesMasterIdLst>
    <p:notesMasterId r:id="rId25"/>
  </p:notesMasterIdLst>
  <p:sldIdLst>
    <p:sldId id="256" r:id="rId17"/>
    <p:sldId id="1589" r:id="rId18"/>
    <p:sldId id="1590" r:id="rId19"/>
    <p:sldId id="1591" r:id="rId20"/>
    <p:sldId id="1592" r:id="rId21"/>
    <p:sldId id="1593" r:id="rId22"/>
    <p:sldId id="1594" r:id="rId23"/>
    <p:sldId id="1595" r:id="rId2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0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D52E0-66DC-47BF-89F1-1FFA1BBF1209}" type="datetimeFigureOut">
              <a:rPr lang="es-MX" smtClean="0"/>
              <a:t>22/03/2021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624BE-78ED-4571-897C-11AAADB6D0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84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53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03/2021 del 25 de marzo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523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03/2021 del 25 de marzo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3778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2203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3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 </a:t>
            </a:r>
          </a:p>
        </p:txBody>
      </p:sp>
    </p:spTree>
    <p:extLst>
      <p:ext uri="{BB962C8B-B14F-4D97-AF65-F5344CB8AC3E}">
        <p14:creationId xmlns:p14="http://schemas.microsoft.com/office/powerpoint/2010/main" val="287846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600" dirty="0"/>
              <a:t>Reserva Técnica del IPEJAL a corte de Febrero 2021</a:t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05D64FA-A4A6-4EA0-A2AB-992C9B791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58240D-8354-42CE-BBF0-BBA3AC98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DED0498F-67DA-43F0-A5CD-049EB3046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60813" y="6414961"/>
            <a:ext cx="3422374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Sesión Ordinaria 03/2021 del 25 de marzo de 2021 </a:t>
            </a: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4367D4-0BB7-48FE-B3C9-0E8A55676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53119"/>
            <a:ext cx="21336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5E58AE-96D2-45FC-96FE-2B21174429C3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Título 3">
            <a:extLst>
              <a:ext uri="{FF2B5EF4-FFF2-40B4-BE49-F238E27FC236}">
                <a16:creationId xmlns:a16="http://schemas.microsoft.com/office/drawing/2014/main" id="{75E6B4D3-B53E-4F18-947B-D98D0A2C6D01}"/>
              </a:ext>
            </a:extLst>
          </p:cNvPr>
          <p:cNvSpPr txBox="1">
            <a:spLocks/>
          </p:cNvSpPr>
          <p:nvPr/>
        </p:nvSpPr>
        <p:spPr>
          <a:xfrm>
            <a:off x="1697366" y="41763"/>
            <a:ext cx="6742300" cy="489346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j-ea"/>
                <a:cs typeface="+mj-cs"/>
              </a:rPr>
              <a:t>Reserva Técnica 2012 – Febrero 2021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FFA1B54-AFFA-436D-BBD3-FADF40EC4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44" y="850413"/>
            <a:ext cx="8134312" cy="155111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363C760-015D-49AA-8B75-A57AE9DEA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582" y="2664073"/>
            <a:ext cx="5911739" cy="383223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543AE0E-DC54-4A33-A3B7-D82F6DA9E181}"/>
              </a:ext>
            </a:extLst>
          </p:cNvPr>
          <p:cNvSpPr txBox="1"/>
          <p:nvPr/>
        </p:nvSpPr>
        <p:spPr>
          <a:xfrm>
            <a:off x="567814" y="2360411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*Información tomada del Estado de Situación Financiera a Febrero  de 2021.</a:t>
            </a:r>
          </a:p>
        </p:txBody>
      </p:sp>
      <p:sp>
        <p:nvSpPr>
          <p:cNvPr id="11" name="Cerrar llave 10">
            <a:extLst>
              <a:ext uri="{FF2B5EF4-FFF2-40B4-BE49-F238E27FC236}">
                <a16:creationId xmlns:a16="http://schemas.microsoft.com/office/drawing/2014/main" id="{0F0AE28B-D847-4D04-B453-73E9EF68D194}"/>
              </a:ext>
            </a:extLst>
          </p:cNvPr>
          <p:cNvSpPr/>
          <p:nvPr/>
        </p:nvSpPr>
        <p:spPr>
          <a:xfrm>
            <a:off x="7010400" y="3291941"/>
            <a:ext cx="614042" cy="2533310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BEE3FA1-6D16-49F5-8652-32CA7C399B25}"/>
              </a:ext>
            </a:extLst>
          </p:cNvPr>
          <p:cNvSpPr txBox="1"/>
          <p:nvPr/>
        </p:nvSpPr>
        <p:spPr>
          <a:xfrm>
            <a:off x="7540489" y="4179479"/>
            <a:ext cx="1649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</p:spTree>
    <p:extLst>
      <p:ext uri="{BB962C8B-B14F-4D97-AF65-F5344CB8AC3E}">
        <p14:creationId xmlns:p14="http://schemas.microsoft.com/office/powerpoint/2010/main" val="53652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Enero – Febrero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EFEA0FF-6266-46B0-A5A9-1F00E295E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73" y="3093396"/>
            <a:ext cx="4651651" cy="290194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8B4E0CB-1872-43D2-AED3-560B5A235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3079483"/>
            <a:ext cx="4651651" cy="290194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5D564EF-1137-492C-8F72-B7BF53D6C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662" y="793456"/>
            <a:ext cx="6120675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6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Enero – Febrero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s-MX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0A41E71-92B6-4836-AB98-0EAC204CC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631" y="1036112"/>
            <a:ext cx="6931753" cy="47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5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A89003-3024-4738-BCC7-0A2DA64A9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6422911-3594-40FB-BD37-0CD66423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Comparativo Reserva Técnica Enero – Febrero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DFE74-0BFB-4F3D-9038-9EFA1FE6F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58ADA8A-1088-4375-A166-97354CD89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40" y="634230"/>
            <a:ext cx="8819320" cy="558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7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5D06C209-FEE6-45BA-9587-CDDDEA25B3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9582" y="701059"/>
            <a:ext cx="8624836" cy="4713759"/>
          </a:xfrm>
        </p:spPr>
        <p:txBody>
          <a:bodyPr>
            <a:no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a corto plazo es de 548.6 millones de pesos, y se debe principalmente a un reacomodo de inversión, pasando de largo a corto plazo por estrategia de inversión.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en títulos y valores es de 384.8 millones de pesos, y se debe principalmente a un reacomodo de inversión, pasando de largo a corto plazo por estrategia de inversión. 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punto 1 tuvo un incremento del </a:t>
            </a:r>
            <a:r>
              <a:rPr lang="es-MX" sz="16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19.8%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, mientras que el punto 2 tuvo un decremento del      </a:t>
            </a:r>
            <a:r>
              <a:rPr lang="es-MX" sz="16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-2.3%</a:t>
            </a:r>
            <a:r>
              <a:rPr lang="es-MX" sz="16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respectivamente.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de los 120.4 millones de pesos, se debe a un mayor otorgamiento de préstamos a corto plazo, entre  los afiliados y pensionados  que comprenden la población del IPEJAL.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de los 45.2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C7E12EF-774F-4860-AEEA-C9F6CB055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CC549D2-2514-4E79-A580-D56BEDA2F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1600" dirty="0">
                <a:latin typeface="+mn-lt"/>
                <a:cs typeface="Calibri" panose="020F0502020204030204" pitchFamily="34" charset="0"/>
              </a:rPr>
              <a:t>Explicación de puntos por componente </a:t>
            </a:r>
            <a:r>
              <a:rPr lang="es-MX" sz="1600" dirty="0" err="1">
                <a:latin typeface="+mn-lt"/>
                <a:cs typeface="Calibri" panose="020F0502020204030204" pitchFamily="34" charset="0"/>
              </a:rPr>
              <a:t>RT</a:t>
            </a:r>
            <a:r>
              <a:rPr lang="es-MX" sz="1600" dirty="0">
                <a:latin typeface="+mn-lt"/>
                <a:cs typeface="Calibri" panose="020F0502020204030204" pitchFamily="34" charset="0"/>
              </a:rPr>
              <a:t> Enero  – Febrero 2021.</a:t>
            </a:r>
            <a:endParaRPr lang="es-MX" sz="1600" dirty="0">
              <a:latin typeface="+mn-lt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A4E1DA-EE9B-4B54-ADED-20D27C84F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6813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150240E-C1A6-4409-BBE8-66574E09E8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5B774B5-D9A4-4574-BEEB-8954E3D6E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1600" dirty="0">
                <a:latin typeface="+mn-lt"/>
                <a:cs typeface="Calibri" panose="020F0502020204030204" pitchFamily="34" charset="0"/>
              </a:rPr>
              <a:t>Explicación de puntos por componente </a:t>
            </a:r>
            <a:r>
              <a:rPr lang="es-MX" sz="1600" dirty="0" err="1">
                <a:latin typeface="+mn-lt"/>
                <a:cs typeface="Calibri" panose="020F0502020204030204" pitchFamily="34" charset="0"/>
              </a:rPr>
              <a:t>RT</a:t>
            </a:r>
            <a:r>
              <a:rPr lang="es-MX" sz="1600" dirty="0">
                <a:latin typeface="+mn-lt"/>
                <a:cs typeface="Calibri" panose="020F0502020204030204" pitchFamily="34" charset="0"/>
              </a:rPr>
              <a:t> Enero  – Febrero 2021.</a:t>
            </a:r>
            <a:endParaRPr lang="es-MX" sz="1600" dirty="0">
              <a:latin typeface="+mn-lt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555E52-8300-46D1-A43B-120718AED1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CE708DBC-7475-4B58-868F-2254005A407D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240817" y="707480"/>
            <a:ext cx="8505618" cy="567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a corto plazo es de 548.6 millones de pesos, y se debe principalmente a un reacomodo de inversión, pasando de largo a corto plazo por estrategia de inversión.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en títulos y valores es de 384.8 millones de pesos, y se debe principalmente a un reacomodo de inversión, pasando de largo a corto plazo por estrategia de inversión. </a:t>
            </a: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punto 1 tuvo un incremento del </a:t>
            </a:r>
            <a:r>
              <a:rPr lang="es-MX" sz="16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19.8%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, mientras que el punto 2 tuvo un decremento del      </a:t>
            </a:r>
            <a:r>
              <a:rPr lang="es-MX" sz="16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-2.3%</a:t>
            </a:r>
            <a:r>
              <a:rPr lang="es-MX" sz="16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respectivamente.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de los 120.4 millones de pesos, se debe a un mayor otorgamiento de préstamos a corto plazo, entre  los afiliados y pensionados  que comprenden la población del IPEJAL.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de los 45.2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  <a:endParaRPr lang="es-MX" sz="1600" u="none" strike="noStrik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924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B99E641-6CA9-4E32-B62E-50B09CF880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3634" y="767320"/>
            <a:ext cx="8106032" cy="4713759"/>
          </a:xfrm>
        </p:spPr>
        <p:txBody>
          <a:bodyPr>
            <a:no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8: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incremento de 1.19 millones de pesos en inventario de vienes para venta se da por la adquisición de una propiedad en dación de pago por crédito hipotecario.</a:t>
            </a:r>
            <a:endParaRPr lang="es-MX" sz="1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11: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se debe a un ajuste en la depreciación de las viviendas por 2.39 millones de pesos.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12: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es la suma del punto 10 y 11, que es la diferencia de los inmuebles neto.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Cuentas por Cobrar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incremento de los 3.06 millones de pesos, se da principalmente por el atraso en el pago de adeudos por arrendamiento gravado (renta de edificios y locales).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600" dirty="0"/>
              <a:t>decremento de los 347.5 millones de pesos, se da principalmente por el rubro de deudores por aportaciones y retenciones, esto con las dependencias afiliadas al IPEJAL, lo que significa en relación inversa, el cumplimiento de pago del adeudo de las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dependencias.</a:t>
            </a:r>
          </a:p>
          <a:p>
            <a:endParaRPr lang="es-MX" sz="1600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717F001-8524-45C0-8130-8C764A481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52F7248C-1273-4D6B-8CD9-1FE7AA6CC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1600" dirty="0">
                <a:cs typeface="Calibri" panose="020F0502020204030204" pitchFamily="34" charset="0"/>
              </a:rPr>
              <a:t>Explicación de puntos por componente </a:t>
            </a:r>
            <a:r>
              <a:rPr lang="es-MX" sz="1600" dirty="0" err="1">
                <a:cs typeface="Calibri" panose="020F0502020204030204" pitchFamily="34" charset="0"/>
              </a:rPr>
              <a:t>RT</a:t>
            </a:r>
            <a:r>
              <a:rPr lang="es-MX" sz="1600" dirty="0">
                <a:cs typeface="Calibri" panose="020F0502020204030204" pitchFamily="34" charset="0"/>
              </a:rPr>
              <a:t> Enero  – Febrero 2021.</a:t>
            </a:r>
            <a:endParaRPr lang="es-MX" sz="160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B6AD72-283B-4C30-8C2F-56AD941F61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03/2021 del 25 de marzo de 2021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666039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8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60</TotalTime>
  <Words>737</Words>
  <Application>Microsoft Office PowerPoint</Application>
  <PresentationFormat>Presentación en pantalla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16</vt:i4>
      </vt:variant>
      <vt:variant>
        <vt:lpstr>Títulos de diapositiva</vt:lpstr>
      </vt:variant>
      <vt:variant>
        <vt:i4>8</vt:i4>
      </vt:variant>
    </vt:vector>
  </HeadingPairs>
  <TitlesOfParts>
    <vt:vector size="30" baseType="lpstr">
      <vt:lpstr>Arial</vt:lpstr>
      <vt:lpstr>Calibri</vt:lpstr>
      <vt:lpstr>Candara</vt:lpstr>
      <vt:lpstr>Century Gothic</vt:lpstr>
      <vt:lpstr>Gill Sans MT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8_plantilla ipejal 2019</vt:lpstr>
      <vt:lpstr>Reserva Técnica del IPEJAL a corte de Febrero 2021 </vt:lpstr>
      <vt:lpstr>Presentación de PowerPoint</vt:lpstr>
      <vt:lpstr>Comparativo Reserva Técnica Enero – Febrero 2021</vt:lpstr>
      <vt:lpstr>Comparativo Reserva Técnica Enero – Febrero 2021</vt:lpstr>
      <vt:lpstr>Comparativo Reserva Técnica Enero – Febrero 2021</vt:lpstr>
      <vt:lpstr>Explicación de puntos por componente RT Enero  – Febrero 2021.</vt:lpstr>
      <vt:lpstr>Explicación de puntos por componente RT Enero  – Febrero 2021.</vt:lpstr>
      <vt:lpstr>Explicación de puntos por componente RT Enero  – Febrero 2021.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11</cp:revision>
  <dcterms:created xsi:type="dcterms:W3CDTF">2020-08-22T03:26:06Z</dcterms:created>
  <dcterms:modified xsi:type="dcterms:W3CDTF">2021-03-22T19:51:16Z</dcterms:modified>
</cp:coreProperties>
</file>